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518" r:id="rId2"/>
    <p:sldId id="523" r:id="rId3"/>
    <p:sldId id="525" r:id="rId4"/>
    <p:sldId id="494" r:id="rId5"/>
    <p:sldId id="496" r:id="rId6"/>
    <p:sldId id="495" r:id="rId7"/>
    <p:sldId id="520" r:id="rId8"/>
    <p:sldId id="497" r:id="rId9"/>
    <p:sldId id="521" r:id="rId10"/>
    <p:sldId id="526" r:id="rId11"/>
    <p:sldId id="522" r:id="rId12"/>
    <p:sldId id="498" r:id="rId13"/>
    <p:sldId id="501" r:id="rId14"/>
    <p:sldId id="519" r:id="rId15"/>
    <p:sldId id="483" r:id="rId16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974F"/>
    <a:srgbClr val="0033CC"/>
    <a:srgbClr val="FCDAF7"/>
    <a:srgbClr val="00642D"/>
    <a:srgbClr val="00A4DB"/>
    <a:srgbClr val="7E398B"/>
    <a:srgbClr val="F69200"/>
    <a:srgbClr val="424242"/>
    <a:srgbClr val="009F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24" autoAdjust="0"/>
    <p:restoredTop sz="86448" autoAdjust="0"/>
  </p:normalViewPr>
  <p:slideViewPr>
    <p:cSldViewPr snapToGrid="0" snapToObjects="1">
      <p:cViewPr>
        <p:scale>
          <a:sx n="100" d="100"/>
          <a:sy n="100" d="100"/>
        </p:scale>
        <p:origin x="-1176" y="-4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7;&#1074;&#1077;&#1090;&#1083;&#1086;&#1075;&#1086;&#1088;&#1089;&#1082;%202019\&#1055;&#1088;&#1086;&#1077;&#1082;&#1090;\17%2012.2020.%20&#1042;&#1099;&#1089;&#1090;&#1091;&#1087;&#1083;&#1077;&#1085;&#1080;&#1077;\&#1050;&#1072;&#1083;&#1080;&#1085;&#1080;&#1085;&#1075;&#1088;&#1072;&#1076;&#1089;&#1082;&#1072;&#1103;%20&#1086;&#1073;&#1083;&#1072;&#1089;&#1090;&#1100;_&#1052;&#1041;&#1054;&#1059;%20&#1070;&#1078;&#1085;&#1072;&#1103;%20&#1057;&#1054;&#1064;_2020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dLbls>
          <c:showVal val="1"/>
        </c:dLbls>
        <c:firstSliceAng val="0"/>
      </c:pieChart>
    </c:plotArea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Дата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C00757B8-C0A5-4FCC-B312-3CF3A702016C}" type="datetimeFigureOut">
              <a:rPr lang="ru-RU" altLang="ru-RU"/>
              <a:pPr>
                <a:defRPr/>
              </a:pPr>
              <a:t>14.12.2021</a:t>
            </a:fld>
            <a:endParaRPr lang="ru-RU" altLang="ru-RU"/>
          </a:p>
        </p:txBody>
      </p:sp>
      <p:sp>
        <p:nvSpPr>
          <p:cNvPr id="6148" name="Нижний колонтитул 3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9" name="Номер слайда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00FB50BA-0194-4AFC-A2C2-8EEE5B1246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1864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0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3" name="Shape 201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68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6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535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880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0013"/>
            <a:ext cx="8191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err="1"/>
              <a:t>Название</a:t>
            </a:r>
            <a:r>
              <a:rPr lang="en-US" altLang="ru-RU" dirty="0"/>
              <a:t> </a:t>
            </a:r>
            <a:r>
              <a:rPr lang="en-US" altLang="ru-RU" dirty="0" err="1"/>
              <a:t>слайда</a:t>
            </a:r>
            <a:endParaRPr lang="en-US" altLang="ru-RU" dirty="0"/>
          </a:p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3"/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8" r:id="rId2"/>
    <p:sldLayoutId id="2147483781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F69200"/>
          </a:solidFill>
          <a:latin typeface="Fedra Sans Pro Light" charset="0"/>
          <a:ea typeface="Fedra Sans Pro Light" charset="0"/>
          <a:cs typeface="Fedra Sans Pro Light" charset="0"/>
          <a:sym typeface="Fedra Sans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69200"/>
        </a:buClr>
        <a:buSzPct val="100000"/>
        <a:buFont typeface="STIXGeneral-Regular"/>
        <a:buChar char="•"/>
        <a:defRPr sz="2800"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4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24242"/>
          </a:solidFill>
          <a:latin typeface="Fedra Sans Pro Light" charset="0"/>
          <a:ea typeface="FedraSansPro-Light"/>
          <a:cs typeface="FedraSansPro-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k.com/feed?section=search&amp;q=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184826" y="1206230"/>
            <a:ext cx="895917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sz="2800" b="1" kern="0" cap="all" dirty="0">
                <a:solidFill>
                  <a:schemeClr val="bg1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  <a:sym typeface="Fedra Sans Pro"/>
              </a:rPr>
              <a:t>Создание образовательной среды способствующей  развитию личностного потенциала  -  </a:t>
            </a:r>
            <a:r>
              <a:rPr lang="ru-RU" sz="2800" b="1" kern="0" cap="all" dirty="0" smtClean="0">
                <a:solidFill>
                  <a:schemeClr val="bg1"/>
                </a:solidFill>
                <a:latin typeface="Times New Roman" pitchFamily="18" charset="0"/>
                <a:ea typeface="Fedra Sans Pro Light" charset="0"/>
                <a:cs typeface="Times New Roman" pitchFamily="18" charset="0"/>
                <a:sym typeface="Fedra Sans Pro"/>
              </a:rPr>
              <a:t>ВТОРОЙ ГОД РЕАЛИЗАЦИИ ПРОГРАММЫ. </a:t>
            </a:r>
            <a:endParaRPr lang="ru-RU" sz="2800" b="1" kern="0" cap="all" dirty="0">
              <a:solidFill>
                <a:schemeClr val="bg1"/>
              </a:solidFill>
              <a:latin typeface="Times New Roman" pitchFamily="18" charset="0"/>
              <a:ea typeface="Fedra Sans Pro Light" charset="0"/>
              <a:cs typeface="Times New Roman" pitchFamily="18" charset="0"/>
              <a:sym typeface="Fedra Sans Pro"/>
            </a:endParaRPr>
          </a:p>
          <a:p>
            <a:pPr algn="ctr" eaLnBrk="1"/>
            <a:endParaRPr lang="ru-RU" altLang="ru-RU" sz="5400" b="1" dirty="0">
              <a:solidFill>
                <a:schemeClr val="bg1"/>
              </a:solidFill>
              <a:latin typeface="Fedra Sans Pro Bold" pitchFamily="34" charset="0"/>
              <a:ea typeface="Fedra Sans Pro Bold" pitchFamily="34" charset="0"/>
              <a:cs typeface="Fedra Sans Pro Light" pitchFamily="34" charset="0"/>
              <a:sym typeface="Fedra Sans Pro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5411096" y="1"/>
            <a:ext cx="22366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dirty="0">
                <a:solidFill>
                  <a:schemeClr val="bg1"/>
                </a:solidFill>
                <a:latin typeface="Fedra Sans Pro Demi" pitchFamily="34" charset="0"/>
                <a:ea typeface="Fedra Sans Pro Demi" pitchFamily="34" charset="0"/>
                <a:cs typeface="Fedra Sans Pro Light" pitchFamily="34" charset="0"/>
                <a:sym typeface="Fedra Sans Pro Light" pitchFamily="34" charset="0"/>
              </a:rPr>
              <a:t>16 </a:t>
            </a:r>
            <a:r>
              <a:rPr lang="ru-RU" altLang="ru-RU" sz="2000" dirty="0" err="1">
                <a:solidFill>
                  <a:schemeClr val="bg1"/>
                </a:solidFill>
                <a:latin typeface="Fedra Sans Pro Demi" pitchFamily="34" charset="0"/>
                <a:ea typeface="Fedra Sans Pro Demi" pitchFamily="34" charset="0"/>
                <a:cs typeface="Fedra Sans Pro Light" pitchFamily="34" charset="0"/>
                <a:sym typeface="Fedra Sans Pro Light" pitchFamily="34" charset="0"/>
              </a:rPr>
              <a:t>ок</a:t>
            </a:r>
            <a:endParaRPr lang="ru-RU" altLang="ru-RU" sz="2000" dirty="0">
              <a:solidFill>
                <a:schemeClr val="bg1"/>
              </a:solidFill>
              <a:latin typeface="Fedra Sans Pro Demi" pitchFamily="34" charset="0"/>
              <a:ea typeface="Fedra Sans Pro Demi" pitchFamily="34" charset="0"/>
              <a:cs typeface="Fedra Sans Pro Light" pitchFamily="34" charset="0"/>
              <a:sym typeface="Fedra Sans Pro Light" pitchFamily="34" charset="0"/>
            </a:endParaRPr>
          </a:p>
          <a:p>
            <a:pPr algn="ctr" eaLnBrk="1"/>
            <a:endParaRPr lang="ru-RU" altLang="ru-RU" sz="2000" dirty="0">
              <a:solidFill>
                <a:schemeClr val="bg1"/>
              </a:solidFill>
              <a:latin typeface="Fedra Sans Pro Demi" pitchFamily="34" charset="0"/>
              <a:ea typeface="Fedra Sans Pro Demi" pitchFamily="34" charset="0"/>
              <a:cs typeface="Fedra Sans Pro Light" pitchFamily="34" charset="0"/>
              <a:sym typeface="Fedra Sans Pro Light" pitchFamily="34" charset="0"/>
            </a:endParaRPr>
          </a:p>
          <a:p>
            <a:pPr algn="ctr" eaLnBrk="1"/>
            <a:r>
              <a:rPr lang="ru-RU" altLang="ru-RU" sz="2000" dirty="0" err="1">
                <a:solidFill>
                  <a:schemeClr val="bg1"/>
                </a:solidFill>
                <a:latin typeface="Fedra Sans Pro Demi" pitchFamily="34" charset="0"/>
                <a:ea typeface="Fedra Sans Pro Demi" pitchFamily="34" charset="0"/>
                <a:cs typeface="Fedra Sans Pro Light" pitchFamily="34" charset="0"/>
                <a:sym typeface="Fedra Sans Pro Light" pitchFamily="34" charset="0"/>
              </a:rPr>
              <a:t>тября</a:t>
            </a:r>
            <a:endParaRPr lang="ru-RU" altLang="ru-RU" sz="2000" dirty="0">
              <a:solidFill>
                <a:schemeClr val="bg1"/>
              </a:solidFill>
              <a:latin typeface="Fedra Sans Pro Demi" pitchFamily="34" charset="0"/>
              <a:ea typeface="Fedra Sans Pro Demi" pitchFamily="34" charset="0"/>
              <a:cs typeface="Fedra Sans Pro Light" pitchFamily="34" charset="0"/>
              <a:sym typeface="Fedra Sans Pro Ligh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4996" y="3339548"/>
            <a:ext cx="3546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Ведищев Николай Александрович 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Полякова Виктория Сергеевна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Сивакова Елена Евгеньевна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Андрияничева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Аэлита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</a:p>
          <a:p>
            <a:pPr algn="just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Гальстер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282119" y="243191"/>
            <a:ext cx="2365655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6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47675" y="1326278"/>
            <a:ext cx="7782128" cy="346945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200" b="1" dirty="0">
              <a:latin typeface="Fedra Sans Pro Book"/>
              <a:ea typeface="Fedra Sans Pro Light"/>
              <a:cs typeface="Fedra Sans Pro Light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600" b="1" dirty="0">
              <a:latin typeface="Fedra Sans Pro Light"/>
              <a:ea typeface="Fedra Sans Pro Light"/>
              <a:cs typeface="Fedra Sans Pro Light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600" b="1" dirty="0">
              <a:latin typeface="Fedra Sans Pro Light"/>
              <a:ea typeface="Fedra Sans Pro Light"/>
              <a:cs typeface="Fedra Sans Pro Light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600" b="1" dirty="0">
              <a:latin typeface="Fedra Sans Pro Light"/>
              <a:ea typeface="Fedra Sans Pro Light"/>
              <a:cs typeface="Fedra Sans Pro Light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600" b="1" dirty="0">
              <a:latin typeface="Fedra Sans Pro Light"/>
              <a:ea typeface="Fedra Sans Pro Light"/>
              <a:cs typeface="Fedra Sans Pro Light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301573" y="126459"/>
            <a:ext cx="2112736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Director\Desktop\Светлогорск 2019\Проект\17.12.2021 Презентация\IMG_20210923_085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3861" y="1056635"/>
            <a:ext cx="3550920" cy="3580884"/>
          </a:xfrm>
          <a:prstGeom prst="rect">
            <a:avLst/>
          </a:prstGeom>
          <a:noFill/>
        </p:spPr>
      </p:pic>
      <p:pic>
        <p:nvPicPr>
          <p:cNvPr id="16" name="Picture 4" descr="C:\Users\Director\Desktop\Светлогорск 2019\Проект\17.12.2021 Презентация\VuS9N2Yym3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002" y="1056635"/>
            <a:ext cx="5785282" cy="3580884"/>
          </a:xfrm>
          <a:prstGeom prst="rect">
            <a:avLst/>
          </a:prstGeom>
          <a:noFill/>
        </p:spPr>
      </p:pic>
      <p:pic>
        <p:nvPicPr>
          <p:cNvPr id="17" name="Picture 3" descr="C:\Users\Director\Desktop\Светлогорск 2019\Проект\17.12.2021 Презентация\20210923_085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4002" y="1056635"/>
            <a:ext cx="6396150" cy="3597834"/>
          </a:xfrm>
          <a:prstGeom prst="rect">
            <a:avLst/>
          </a:prstGeom>
          <a:noFill/>
        </p:spPr>
      </p:pic>
      <p:pic>
        <p:nvPicPr>
          <p:cNvPr id="3074" name="Picture 2" descr="C:\Users\Director\Desktop\Светлогорск 2019\Проект\17.12.2021 Презентация\Новая папка (2)\IMG_08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284" y="1056635"/>
            <a:ext cx="5715000" cy="3597834"/>
          </a:xfrm>
          <a:prstGeom prst="rect">
            <a:avLst/>
          </a:prstGeom>
          <a:noFill/>
        </p:spPr>
      </p:pic>
      <p:pic>
        <p:nvPicPr>
          <p:cNvPr id="3075" name="Picture 3" descr="C:\Users\Director\Desktop\Светлогорск 2019\Проект\17.12.2021 Презентация\Новая папка (2)\IMG_04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4002" y="1056635"/>
            <a:ext cx="5687845" cy="34033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30552" y="4259890"/>
            <a:ext cx="590129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продуктов Программы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75735" y="646890"/>
            <a:ext cx="771352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Произошли изменения  в управлении школой: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ведется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работа по созданию системы мониторинга и анализа образовательной  деятельности,  с привлечением к  работе  обучающихся,  их родителей, представителей общественности;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необходимые локальные нормативные акты, в том числе </a:t>
            </a: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 «Соглашениях» между участниками образовательных отношений»,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«Профессиональных обучающих сообществах» (ПОС) в МБОУ «Южная СОШ»,  «Памятки партнерских отношений», произведено  редактирование существующих локальных нормативных актов в целях реализации 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Программы;</a:t>
            </a: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налажено  постоянное использование  электронных ресурсов для обратной связи  с участниками образовательного процесса  (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Эльжур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Zoom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26460" y="1185863"/>
            <a:ext cx="8492245" cy="34153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660400" lvl="1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dirty="0"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282119" y="111868"/>
            <a:ext cx="2112736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51771" y="797413"/>
            <a:ext cx="842645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400" b="1" dirty="0" smtClean="0">
                <a:solidFill>
                  <a:srgbClr val="00B05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Соглашения и памятки школьного уровня</a:t>
            </a:r>
            <a:endParaRPr lang="ru-RU" altLang="ru-RU" sz="2400" b="1" dirty="0">
              <a:solidFill>
                <a:srgbClr val="00B050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47675" y="1622425"/>
            <a:ext cx="7538734" cy="3352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200" dirty="0">
              <a:latin typeface="Fedra Sans Pro Light"/>
              <a:ea typeface="Fedra Sans Pro Light"/>
              <a:cs typeface="Fedra Sans Pro Light"/>
            </a:endParaRPr>
          </a:p>
        </p:txBody>
      </p:sp>
      <p:pic>
        <p:nvPicPr>
          <p:cNvPr id="10" name="Рисунок 9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282119" y="111868"/>
            <a:ext cx="2112736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Director\Desktop\Светлогорск 2019\Проект\17.12.2021 Презентация\ЛРОС_12.21\20211209_145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698" y="1296012"/>
            <a:ext cx="4324636" cy="3385864"/>
          </a:xfrm>
          <a:prstGeom prst="rect">
            <a:avLst/>
          </a:prstGeom>
          <a:noFill/>
        </p:spPr>
      </p:pic>
      <p:pic>
        <p:nvPicPr>
          <p:cNvPr id="5123" name="Picture 3" descr="C:\Users\Director\Desktop\Светлогорск 2019\Проект\17.12.2021 Презентация\ЛРОС_12.21\20211209_145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9950" y="1296012"/>
            <a:ext cx="4286384" cy="3385864"/>
          </a:xfrm>
          <a:prstGeom prst="rect">
            <a:avLst/>
          </a:prstGeom>
          <a:noFill/>
        </p:spPr>
      </p:pic>
      <p:pic>
        <p:nvPicPr>
          <p:cNvPr id="5124" name="Picture 4" descr="C:\Users\Director\Desktop\Светлогорск 2019\Проект\17.12.2021 Презентация\ЛРОС_12.21\20211209_145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9950" y="1296013"/>
            <a:ext cx="4286384" cy="3385864"/>
          </a:xfrm>
          <a:prstGeom prst="rect">
            <a:avLst/>
          </a:prstGeom>
          <a:noFill/>
        </p:spPr>
      </p:pic>
      <p:pic>
        <p:nvPicPr>
          <p:cNvPr id="5125" name="Picture 5" descr="C:\Users\Director\Desktop\Светлогорск 2019\Проект\17.12.2021 Презентация\ЛРОС_12.21\20211209_1458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1803" y="1296012"/>
            <a:ext cx="4286385" cy="33858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14239" y="27420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15900" y="963613"/>
            <a:ext cx="842645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Разработка и заключение соглашений на уровне класса</a:t>
            </a:r>
            <a:endParaRPr lang="ru-RU" altLang="ru-RU" sz="2800" b="1" dirty="0">
              <a:solidFill>
                <a:srgbClr val="00B050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76655" y="1622425"/>
            <a:ext cx="8165695" cy="26480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282119" y="111868"/>
            <a:ext cx="2112736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Director\Desktop\Светлогорск 2019\Проект\17.12.2021 Презентация\ЛРОС_12.21\20211207_103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250" y="1752498"/>
            <a:ext cx="3830988" cy="2873241"/>
          </a:xfrm>
          <a:prstGeom prst="rect">
            <a:avLst/>
          </a:prstGeom>
          <a:noFill/>
        </p:spPr>
      </p:pic>
      <p:pic>
        <p:nvPicPr>
          <p:cNvPr id="4099" name="Picture 3" descr="C:\Users\Director\Desktop\Светлогорск 2019\Проект\17.12.2021 Презентация\ЛРОС_12.21\20211207_103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8753" y="1739210"/>
            <a:ext cx="2252486" cy="2873241"/>
          </a:xfrm>
          <a:prstGeom prst="rect">
            <a:avLst/>
          </a:prstGeom>
          <a:noFill/>
        </p:spPr>
      </p:pic>
      <p:pic>
        <p:nvPicPr>
          <p:cNvPr id="4100" name="Picture 4" descr="C:\Users\Director\Desktop\Светлогорск 2019\Проект\17.12.2021 Презентация\ЛРОС_12.21\20211207_103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8753" y="1752498"/>
            <a:ext cx="2154931" cy="2873241"/>
          </a:xfrm>
          <a:prstGeom prst="rect">
            <a:avLst/>
          </a:prstGeom>
          <a:noFill/>
        </p:spPr>
      </p:pic>
      <p:pic>
        <p:nvPicPr>
          <p:cNvPr id="4101" name="Picture 5" descr="C:\Users\Director\Desktop\Светлогорск 2019\Проект\17.12.2021 Презентация\ЛРОС_12.21\20211202_1125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7583" y="1739210"/>
            <a:ext cx="4591877" cy="2886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GraphicFramePr>
            <a:graphicFrameLocks/>
          </p:cNvGraphicFramePr>
          <p:nvPr/>
        </p:nvGraphicFramePr>
        <p:xfrm>
          <a:off x="5162279" y="1673117"/>
          <a:ext cx="3314701" cy="300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37404" y="1094014"/>
            <a:ext cx="6963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2974F"/>
                </a:solidFill>
                <a:latin typeface="Times New Roman" pitchFamily="18" charset="0"/>
                <a:cs typeface="Times New Roman" pitchFamily="18" charset="0"/>
              </a:rPr>
              <a:t>Организация работы педагогических  сообществ</a:t>
            </a:r>
            <a:endParaRPr lang="ru-RU" sz="2400" dirty="0">
              <a:solidFill>
                <a:srgbClr val="2297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Director\Desktop\Светлогорск 2019\Проект\17.12.2021 Презентация\ЛРОС_12.21\20211209_161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3148" y="1747157"/>
            <a:ext cx="2897552" cy="2173164"/>
          </a:xfrm>
          <a:prstGeom prst="rect">
            <a:avLst/>
          </a:prstGeom>
          <a:noFill/>
        </p:spPr>
      </p:pic>
      <p:pic>
        <p:nvPicPr>
          <p:cNvPr id="6147" name="Picture 3" descr="C:\Users\Director\Desktop\Светлогорск 2019\Проект\17.12.2021 Презентация\ЛРОС_12.21\20211119_143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79517" y="1974835"/>
            <a:ext cx="2375398" cy="19200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37404" y="4104262"/>
            <a:ext cx="4224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Принято «П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оложение 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 педагогических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сообществах в МБОУ «Южная СОШ»»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122556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Идет практическая работа</a:t>
            </a: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5FEE2-0683-4554-8671-6EAED4622D71}"/>
              </a:ext>
            </a:extLst>
          </p:cNvPr>
          <p:cNvSpPr txBox="1">
            <a:spLocks/>
          </p:cNvSpPr>
          <p:nvPr/>
        </p:nvSpPr>
        <p:spPr>
          <a:xfrm>
            <a:off x="505838" y="1313234"/>
            <a:ext cx="8112868" cy="1664713"/>
          </a:xfrm>
          <a:prstGeom prst="rect">
            <a:avLst/>
          </a:prstGeom>
        </p:spPr>
        <p:txBody>
          <a:bodyPr anchor="ctr"/>
          <a:lstStyle>
            <a:lvl1pPr marL="0" marR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 cap="all">
                <a:solidFill>
                  <a:srgbClr val="F69200"/>
                </a:solidFill>
                <a:latin typeface="Fedra Sans Pro Light" charset="0"/>
                <a:ea typeface="Fedra Sans Pro Light" charset="0"/>
                <a:cs typeface="Fedra Sans Pro Light" charset="0"/>
                <a:sym typeface="Fedra Sans Pro"/>
              </a:defRPr>
            </a:lvl1pPr>
          </a:lstStyle>
          <a:p>
            <a:pPr algn="ctr">
              <a:defRPr/>
            </a:pPr>
            <a:r>
              <a:rPr lang="ru-RU" altLang="ru-RU" sz="4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Рисунок 2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282119" y="111868"/>
            <a:ext cx="2112736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51771" y="1039630"/>
            <a:ext cx="842645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400" b="1" dirty="0" smtClean="0">
                <a:solidFill>
                  <a:srgbClr val="00B05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Работа школьной команды по реализации </a:t>
            </a:r>
            <a:r>
              <a:rPr lang="ru-RU" altLang="ru-RU" sz="2400" b="1" dirty="0" smtClean="0">
                <a:solidFill>
                  <a:srgbClr val="00B05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Программы </a:t>
            </a:r>
            <a:r>
              <a:rPr lang="ru-RU" altLang="ru-RU" sz="2400" b="1" dirty="0" smtClean="0">
                <a:solidFill>
                  <a:srgbClr val="00B05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в 2021 году шла по следующим направлениям:</a:t>
            </a:r>
            <a:endParaRPr lang="ru-RU" altLang="ru-RU" sz="2400" b="1" dirty="0">
              <a:solidFill>
                <a:srgbClr val="00B050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93387" y="1727538"/>
            <a:ext cx="7811311" cy="3091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4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     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203200" indent="-2032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600" dirty="0">
              <a:latin typeface="Fedra Sans Pro Light"/>
              <a:ea typeface="Fedra Sans Pro Light"/>
              <a:cs typeface="Fedra Sans Pro Light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804" y="0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029200" y="111868"/>
            <a:ext cx="2365655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950" y="1727538"/>
            <a:ext cx="73533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реализация планов по преобразованию образовательной среды;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расширение функциональных возможностей Центра цифрового и гуманитарного образования «Точка роста»;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создание и начало работы школьного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М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едиацентра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завершение обучения педагогической команды  школы и начало реализации УМК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рограммы;</a:t>
            </a: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изменения в практике управления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школой.</a:t>
            </a: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endParaRPr lang="ru-RU" altLang="ru-RU" b="1" dirty="0" smtClean="0">
              <a:solidFill>
                <a:srgbClr val="00B050"/>
              </a:solidFill>
              <a:latin typeface="Fedra Sans Pro Book"/>
              <a:ea typeface="Fedra Sans Pro Light"/>
              <a:cs typeface="Fedra Sans Pro Light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endParaRPr lang="ru-RU" altLang="ru-RU" dirty="0" smtClean="0">
              <a:solidFill>
                <a:srgbClr val="0033CC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38149" y="1039630"/>
            <a:ext cx="8124826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400" b="1" dirty="0" smtClean="0">
                <a:solidFill>
                  <a:srgbClr val="22974F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rgbClr val="22974F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2021 году поведено преобразование пространства </a:t>
            </a:r>
            <a:r>
              <a:rPr lang="ru-RU" altLang="ru-RU" sz="2400" b="1" dirty="0" smtClean="0">
                <a:solidFill>
                  <a:srgbClr val="22974F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рекреации, </a:t>
            </a:r>
            <a:r>
              <a:rPr lang="ru-RU" altLang="ru-RU" sz="2400" b="1" dirty="0" smtClean="0">
                <a:solidFill>
                  <a:srgbClr val="22974F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расположенной на втором этаже </a:t>
            </a:r>
            <a:r>
              <a:rPr lang="ru-RU" altLang="ru-RU" sz="2400" b="1" dirty="0" smtClean="0">
                <a:solidFill>
                  <a:srgbClr val="22974F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школы </a:t>
            </a:r>
            <a:r>
              <a:rPr lang="ru-RU" altLang="ru-RU" sz="2400" b="1" dirty="0" smtClean="0">
                <a:solidFill>
                  <a:srgbClr val="22974F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в соответствии с целями и  задачами </a:t>
            </a:r>
            <a:r>
              <a:rPr lang="ru-RU" altLang="ru-RU" sz="2400" b="1" dirty="0" smtClean="0">
                <a:solidFill>
                  <a:srgbClr val="22974F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Программы.</a:t>
            </a:r>
            <a:endParaRPr lang="ru-RU" altLang="ru-RU" sz="2400" b="1" dirty="0">
              <a:solidFill>
                <a:srgbClr val="22974F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593387" y="1838326"/>
            <a:ext cx="7811311" cy="29811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           Созданы зоны: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экран измерения настроения;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открытая стена;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зоны отдыха для детей;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зоны уединения;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подиум для проведения мероприятий;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выставочные </a:t>
            </a: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стенды</a:t>
            </a:r>
            <a:r>
              <a:rPr lang="ru-RU" altLang="ru-RU" sz="24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.                                                                                    </a:t>
            </a:r>
            <a:endParaRPr lang="ru-RU" altLang="ru-RU" sz="2400" dirty="0" smtClean="0">
              <a:solidFill>
                <a:srgbClr val="0033CC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AutoNum type="arabicPeriod"/>
            </a:pPr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203200" indent="-203200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2400" dirty="0">
              <a:solidFill>
                <a:schemeClr val="tx1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600" dirty="0">
              <a:latin typeface="Fedra Sans Pro Light"/>
              <a:ea typeface="Fedra Sans Pro Light"/>
              <a:cs typeface="Fedra Sans Pro Light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804" y="0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029200" y="111868"/>
            <a:ext cx="2365655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47675" y="837887"/>
            <a:ext cx="842645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800" b="1" dirty="0">
                <a:solidFill>
                  <a:srgbClr val="00B05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rgbClr val="424242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697600" y="2512464"/>
            <a:ext cx="8176525" cy="174125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1600" dirty="0"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9626" y="0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126476" y="111868"/>
            <a:ext cx="2365655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Director\Desktop\Светлогорск 2019\Проект\17.12.2021 Презентация\PtOnCG8kM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791" y="837887"/>
            <a:ext cx="7196837" cy="3687366"/>
          </a:xfrm>
          <a:prstGeom prst="rect">
            <a:avLst/>
          </a:prstGeom>
          <a:noFill/>
        </p:spPr>
      </p:pic>
      <p:pic>
        <p:nvPicPr>
          <p:cNvPr id="1028" name="Picture 4" descr="C:\Users\Director\Desktop\Светлогорск 2019\Проект\17.12.2021 Презентация\20210311_080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5399" y="837887"/>
            <a:ext cx="7200444" cy="3620294"/>
          </a:xfrm>
          <a:prstGeom prst="rect">
            <a:avLst/>
          </a:prstGeom>
          <a:noFill/>
        </p:spPr>
      </p:pic>
      <p:pic>
        <p:nvPicPr>
          <p:cNvPr id="1029" name="Picture 5" descr="C:\Users\Director\Desktop\Светлогорск 2019\Проект\17.12.2021 Презентация\20210311_080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5399" y="837887"/>
            <a:ext cx="7196837" cy="3701160"/>
          </a:xfrm>
          <a:prstGeom prst="rect">
            <a:avLst/>
          </a:prstGeom>
          <a:noFill/>
        </p:spPr>
      </p:pic>
      <p:pic>
        <p:nvPicPr>
          <p:cNvPr id="1032" name="Picture 8" descr="C:\Users\Director\Desktop\Светлогорск 2019\Проект\17.12.2021 Презентация\Медиацентр\1638529315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792" y="837887"/>
            <a:ext cx="7196836" cy="3870266"/>
          </a:xfrm>
          <a:prstGeom prst="rect">
            <a:avLst/>
          </a:prstGeom>
          <a:noFill/>
        </p:spPr>
      </p:pic>
      <p:pic>
        <p:nvPicPr>
          <p:cNvPr id="1033" name="Picture 9" descr="C:\Users\Director\Desktop\Светлогорск 2019\Проект\17.12.2021 Презентация\Медиацентр\16385293153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5399" y="837887"/>
            <a:ext cx="7193229" cy="38112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54177" y="4187513"/>
            <a:ext cx="56379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Преобразование школьного пространства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520700" y="995363"/>
            <a:ext cx="8098005" cy="331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Расширились функциональные возможности Центра цифрового и гуманитарного образования «Точка роста» </a:t>
            </a: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:</a:t>
            </a:r>
            <a:endParaRPr lang="ru-RU" altLang="ru-RU" sz="2000" b="1" dirty="0">
              <a:solidFill>
                <a:srgbClr val="00B050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- Ц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ентр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пополнился новым оборудованием, что значительно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увеличило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его функциональные возможности;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-расширяется сетевое взаимодействие Центра.  Договоры заключены с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3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общеобразовательными  организациями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и 2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организациями дополнительного образования;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-учащиеся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, работающие в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Центре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, активно участвуют и побеждают в конкурсах научных, технических и творческих проектов;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-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на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базе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Центра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создан и развернул активную работу </a:t>
            </a:r>
            <a:r>
              <a:rPr lang="ru-RU" altLang="ru-RU" b="1" dirty="0" err="1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Медиацентр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МБОУ «Южная СОШ, на работе которого стоит остановиться отдельно. </a:t>
            </a:r>
            <a:endParaRPr lang="ru-RU" altLang="ru-RU" b="1" dirty="0">
              <a:solidFill>
                <a:srgbClr val="0033CC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26460" y="1185863"/>
            <a:ext cx="8492245" cy="34153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660400" lvl="1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dirty="0"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282119" y="111868"/>
            <a:ext cx="2112736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330740" y="769145"/>
            <a:ext cx="8287965" cy="343552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203200" indent="-203200" algn="ctr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200" b="1" dirty="0">
              <a:solidFill>
                <a:schemeClr val="accent1">
                  <a:lumMod val="90000"/>
                  <a:lumOff val="10000"/>
                </a:schemeClr>
              </a:solidFill>
              <a:latin typeface="Fedra Sans Pro Book"/>
              <a:ea typeface="Fedra Sans Pro Light"/>
              <a:cs typeface="Fedra Sans Pro Light"/>
            </a:endParaRPr>
          </a:p>
          <a:p>
            <a:pPr marL="203200" indent="-203200" algn="ctr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sz="2400" dirty="0"/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03200" indent="-203200" algn="ctr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en-US" altLang="ru-RU" sz="2400" dirty="0"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282119" y="111868"/>
            <a:ext cx="2112736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https://mail.yandex.ru/message_part/IMG-20201210-WA0005.jpg?_uid=273062037&amp;name=IMG-20201210-WA0005.jpg&amp;hid=1.2&amp;ids=174514485560609836&amp;no_disposition=y&amp;exif_rotate=y"/>
          <p:cNvSpPr>
            <a:spLocks noChangeAspect="1" noChangeArrowheads="1"/>
          </p:cNvSpPr>
          <p:nvPr/>
        </p:nvSpPr>
        <p:spPr bwMode="auto">
          <a:xfrm>
            <a:off x="123825" y="-280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mail.yandex.ru/message_part/IMG-20201210-WA0005.jpg?_uid=273062037&amp;name=IMG-20201210-WA0005.jpg&amp;hid=1.2&amp;ids=17451448556060983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Director\Desktop\Светлогорск 2019\Проект\17.12.2021 Презентация\Медиацентр\1638529698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216" y="1051682"/>
            <a:ext cx="6082650" cy="3156352"/>
          </a:xfrm>
          <a:prstGeom prst="rect">
            <a:avLst/>
          </a:prstGeom>
          <a:noFill/>
        </p:spPr>
      </p:pic>
      <p:pic>
        <p:nvPicPr>
          <p:cNvPr id="3075" name="Picture 3" descr="C:\Users\Director\Desktop\Светлогорск 2019\Проект\17.12.2021 Презентация\Oh0ICt8NY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924" y="1051682"/>
            <a:ext cx="3805084" cy="3152991"/>
          </a:xfrm>
          <a:prstGeom prst="rect">
            <a:avLst/>
          </a:prstGeom>
          <a:noFill/>
        </p:spPr>
      </p:pic>
      <p:pic>
        <p:nvPicPr>
          <p:cNvPr id="3076" name="Picture 4" descr="C:\Users\Director\Desktop\Светлогорск 2019\Проект\17.12.2021 Презентация\_JlRTKCdO9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216" y="1051682"/>
            <a:ext cx="6082650" cy="3543758"/>
          </a:xfrm>
          <a:prstGeom prst="rect">
            <a:avLst/>
          </a:prstGeom>
          <a:noFill/>
        </p:spPr>
      </p:pic>
      <p:pic>
        <p:nvPicPr>
          <p:cNvPr id="3077" name="Picture 5" descr="C:\Users\Director\Desktop\Светлогорск 2019\Проект\17.12.2021 Презентация\PtOnCG8kMD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216" y="1051682"/>
            <a:ext cx="6509639" cy="3329476"/>
          </a:xfrm>
          <a:prstGeom prst="rect">
            <a:avLst/>
          </a:prstGeom>
          <a:noFill/>
        </p:spPr>
      </p:pic>
      <p:pic>
        <p:nvPicPr>
          <p:cNvPr id="1026" name="Picture 2" descr="C:\Users\Director\Desktop\Светлогорск 2019\Проект\17.12.2021 Презентация\IMG-20210326-WA00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5216" y="1051682"/>
            <a:ext cx="6509639" cy="315299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85216" y="3977201"/>
            <a:ext cx="67506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Расширение возможностей  Центра «Точка роста»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81631" y="741363"/>
            <a:ext cx="8303594" cy="400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altLang="ru-RU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В сентябре 2021 года в рамках </a:t>
            </a:r>
            <a:r>
              <a:rPr lang="ru-RU" altLang="ru-RU" b="1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реализации </a:t>
            </a:r>
            <a:r>
              <a:rPr lang="ru-RU" altLang="ru-RU" b="1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Программы </a:t>
            </a:r>
            <a:r>
              <a:rPr lang="ru-RU" altLang="ru-RU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создан школьный </a:t>
            </a:r>
            <a:r>
              <a:rPr lang="ru-RU" altLang="ru-RU" b="1" dirty="0" err="1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М</a:t>
            </a:r>
            <a:r>
              <a:rPr lang="ru-RU" altLang="ru-RU" b="1" dirty="0" err="1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едиацентр</a:t>
            </a:r>
            <a:r>
              <a:rPr lang="ru-RU" altLang="ru-RU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 </a:t>
            </a:r>
            <a:r>
              <a:rPr lang="ru-RU" altLang="ru-RU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открывший свою страницу   в группе  </a:t>
            </a:r>
            <a:r>
              <a:rPr lang="ru-RU" altLang="ru-RU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«</a:t>
            </a:r>
            <a:r>
              <a:rPr lang="ru-RU" altLang="ru-RU" b="1" dirty="0" err="1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Вконтакте</a:t>
            </a:r>
            <a:r>
              <a:rPr lang="ru-RU" altLang="ru-RU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». </a:t>
            </a:r>
            <a:r>
              <a:rPr lang="ru-RU" altLang="ru-RU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Публикации можно </a:t>
            </a:r>
            <a:r>
              <a:rPr lang="ru-RU" altLang="ru-RU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посмотреть </a:t>
            </a:r>
            <a:r>
              <a:rPr lang="ru-RU" altLang="ru-RU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воспользовавшись </a:t>
            </a:r>
            <a:r>
              <a:rPr lang="ru-RU" altLang="ru-RU" b="1" dirty="0" err="1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хэштегом</a:t>
            </a:r>
            <a:r>
              <a:rPr lang="ru-RU" altLang="ru-RU" b="1" dirty="0" smtClean="0">
                <a:solidFill>
                  <a:srgbClr val="00B050"/>
                </a:solidFill>
                <a:latin typeface="Fedra Sans Pro Book"/>
                <a:ea typeface="Fedra Sans Pro Light"/>
                <a:cs typeface="Fedra Sans Pro Light"/>
              </a:rPr>
              <a:t>:                                                        </a:t>
            </a:r>
            <a:r>
              <a:rPr lang="ru-RU" u="sng" dirty="0" smtClean="0">
                <a:hlinkClick r:id="rId2"/>
              </a:rPr>
              <a:t>#</a:t>
            </a:r>
            <a:r>
              <a:rPr lang="ru-RU" u="sng" dirty="0" err="1" smtClean="0">
                <a:hlinkClick r:id="rId2"/>
              </a:rPr>
              <a:t>навигаторы_детства_южнаясош</a:t>
            </a: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#</a:t>
            </a:r>
            <a:r>
              <a:rPr lang="ru-RU" dirty="0" err="1" smtClean="0">
                <a:hlinkClick r:id="rId2"/>
              </a:rPr>
              <a:t>ЮжнаяСОШ</a:t>
            </a:r>
            <a:r>
              <a:rPr lang="ru-RU" dirty="0" smtClean="0"/>
              <a:t> </a:t>
            </a:r>
            <a:endParaRPr lang="ru-RU" altLang="ru-RU" b="1" dirty="0">
              <a:solidFill>
                <a:srgbClr val="00B050"/>
              </a:solidFill>
              <a:latin typeface="Fedra Sans Pro Book"/>
              <a:ea typeface="Fedra Sans Pro Light"/>
              <a:cs typeface="Fedra Sans Pro Light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открытие страницы - 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8 сентября 2021 года, за это время  состоялось 52 публикации, размещено множество фотографий о жизни школы, отснято и опубликовано 10 видеороликов;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пользуется большой популярностью, в настоящее время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имеет 350 подписчиков, каждая публикация просматривается   от 300 до1500 раз при численности обучающихся -560;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Tx/>
              <a:buChar char="-"/>
            </a:pP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в работе </a:t>
            </a:r>
            <a:r>
              <a:rPr lang="ru-RU" altLang="ru-RU" b="1" dirty="0" err="1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М</a:t>
            </a:r>
            <a:r>
              <a:rPr lang="ru-RU" altLang="ru-RU" b="1" dirty="0" err="1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едиацентра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принимает участие более 40 обучающихся, в том числе и тех, кто имеет проблемы в обучении и поведении.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Tx/>
              <a:buChar char="-"/>
            </a:pPr>
            <a:endParaRPr lang="ru-RU" altLang="ru-RU" b="1" dirty="0" smtClean="0">
              <a:solidFill>
                <a:srgbClr val="0033CC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26460" y="1185863"/>
            <a:ext cx="8492245" cy="34153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660400" lvl="1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dirty="0"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282119" y="111868"/>
            <a:ext cx="2112736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447675" y="1326278"/>
            <a:ext cx="7782128" cy="346945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200" b="1" dirty="0">
              <a:latin typeface="Fedra Sans Pro Book"/>
              <a:ea typeface="Fedra Sans Pro Light"/>
              <a:cs typeface="Fedra Sans Pro Light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600" b="1" dirty="0">
              <a:latin typeface="Fedra Sans Pro Light"/>
              <a:ea typeface="Fedra Sans Pro Light"/>
              <a:cs typeface="Fedra Sans Pro Light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600" b="1" dirty="0">
              <a:latin typeface="Fedra Sans Pro Light"/>
              <a:ea typeface="Fedra Sans Pro Light"/>
              <a:cs typeface="Fedra Sans Pro Light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600" b="1" dirty="0">
              <a:latin typeface="Fedra Sans Pro Light"/>
              <a:ea typeface="Fedra Sans Pro Light"/>
              <a:cs typeface="Fedra Sans Pro Light"/>
            </a:endParaRPr>
          </a:p>
          <a:p>
            <a:pPr marL="203200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  <a:buFont typeface="STIXGeneral-Regular"/>
              <a:buNone/>
            </a:pPr>
            <a:endParaRPr lang="ru-RU" altLang="ru-RU" sz="3600" b="1" dirty="0">
              <a:latin typeface="Fedra Sans Pro Light"/>
              <a:ea typeface="Fedra Sans Pro Light"/>
              <a:cs typeface="Fedra Sans Pro Light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301573" y="126459"/>
            <a:ext cx="2112736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6" y="661480"/>
            <a:ext cx="778212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" y="778213"/>
            <a:ext cx="7782128" cy="36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Director\Desktop\Светлогорск 2019\Проект\17.12.2021 Презентация\Медиацентр\16385293153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6" y="778213"/>
            <a:ext cx="7782128" cy="3650895"/>
          </a:xfrm>
          <a:prstGeom prst="rect">
            <a:avLst/>
          </a:prstGeom>
          <a:noFill/>
        </p:spPr>
      </p:pic>
      <p:pic>
        <p:nvPicPr>
          <p:cNvPr id="1026" name="Picture 2" descr="C:\Users\Director\Desktop\Светлогорск 2019\Проект\17.12.2021 Презентация\Медиацентр\1638529698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75" y="778212"/>
            <a:ext cx="7782128" cy="3650896"/>
          </a:xfrm>
          <a:prstGeom prst="rect">
            <a:avLst/>
          </a:prstGeom>
          <a:noFill/>
        </p:spPr>
      </p:pic>
      <p:pic>
        <p:nvPicPr>
          <p:cNvPr id="1027" name="Picture 3" descr="C:\Users\Director\Desktop\Светлогорск 2019\Проект\17.12.2021 Презентация\ЛРОС_12.21\IMG-dbfc8f0d92a2c70de646fcf02a0a6b3d-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675" y="661480"/>
            <a:ext cx="7782128" cy="37676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26369" y="3967443"/>
            <a:ext cx="55879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работы  школьного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Медиацентра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615820" y="741363"/>
            <a:ext cx="8002886" cy="30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 algn="ctr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Завершено обучение педагогической команды 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школы, реализуются образовательные продукты Программы</a:t>
            </a:r>
            <a:endParaRPr lang="ru-RU" altLang="ru-RU" sz="2400" b="1" dirty="0" smtClean="0">
              <a:solidFill>
                <a:srgbClr val="FF0000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 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-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    прошли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обучение  и получили сертификаты 11 педагогов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школы;</a:t>
            </a:r>
            <a:endParaRPr lang="ru-RU" altLang="ru-RU" sz="2000" dirty="0" smtClean="0">
              <a:solidFill>
                <a:srgbClr val="0033CC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-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    образовательные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продукты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Программы нашли применение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в  10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классах, у 241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учащегося;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-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    проводятся открытые занятия для педагогов школы;</a:t>
            </a:r>
            <a:endParaRPr lang="ru-RU" altLang="ru-RU" sz="2000" dirty="0" smtClean="0">
              <a:solidFill>
                <a:srgbClr val="0033CC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- 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    член </a:t>
            </a:r>
            <a:r>
              <a:rPr lang="ru-RU" altLang="ru-RU" sz="2000" dirty="0" smtClean="0">
                <a:solidFill>
                  <a:srgbClr val="0033CC"/>
                </a:solidFill>
                <a:latin typeface="Times New Roman" pitchFamily="18" charset="0"/>
                <a:ea typeface="Fedra Sans Pro Light"/>
                <a:cs typeface="Times New Roman" pitchFamily="18" charset="0"/>
              </a:rPr>
              <a:t>педагогической команды Смирнова Е.А.  представила открытое занятие  на региональном уровне.</a:t>
            </a:r>
          </a:p>
          <a:p>
            <a:pPr marL="457200" indent="-457200" algn="ctr" eaLnBrk="1" hangingPunct="1">
              <a:lnSpc>
                <a:spcPct val="90000"/>
              </a:lnSpc>
              <a:buClr>
                <a:srgbClr val="F69200"/>
              </a:buClr>
              <a:buSzPct val="100000"/>
              <a:buFontTx/>
              <a:buChar char="-"/>
            </a:pPr>
            <a:endParaRPr lang="ru-RU" altLang="ru-RU" dirty="0" smtClean="0">
              <a:solidFill>
                <a:schemeClr val="tx1"/>
              </a:solidFill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sp>
        <p:nvSpPr>
          <p:cNvPr id="3" name="Shape 485"/>
          <p:cNvSpPr>
            <a:spLocks noChangeArrowheads="1"/>
          </p:cNvSpPr>
          <p:nvPr/>
        </p:nvSpPr>
        <p:spPr bwMode="auto">
          <a:xfrm>
            <a:off x="126460" y="1185863"/>
            <a:ext cx="8492245" cy="34153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45718" rIns="0" bIns="45718"/>
          <a:lstStyle/>
          <a:p>
            <a:pPr marL="660400" lvl="1" indent="-203200" algn="just" eaLnBrk="1" hangingPunct="1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dirty="0">
              <a:latin typeface="Times New Roman" pitchFamily="18" charset="0"/>
              <a:ea typeface="Fedra Sans Pro Light"/>
              <a:cs typeface="Times New Roman" pitchFamily="18" charset="0"/>
            </a:endParaRPr>
          </a:p>
        </p:txBody>
      </p:sp>
      <p:pic>
        <p:nvPicPr>
          <p:cNvPr id="4" name="Рисунок 3" descr="Բ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996" y="1"/>
            <a:ext cx="1527242" cy="778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282119" y="111868"/>
            <a:ext cx="2112736" cy="53502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бюджетное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«Южная средняя общеобразовательная школа 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18736</TotalTime>
  <Words>623</Words>
  <Application>Microsoft Office PowerPoint</Application>
  <PresentationFormat>Экран (16:9)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презентации Вклад в будущее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Daniil</dc:creator>
  <cp:lastModifiedBy>Director</cp:lastModifiedBy>
  <cp:revision>801</cp:revision>
  <dcterms:modified xsi:type="dcterms:W3CDTF">2021-12-14T13:23:26Z</dcterms:modified>
</cp:coreProperties>
</file>